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63" r:id="rId2"/>
    <p:sldMasterId id="2147483776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0" r:id="rId5"/>
    <p:sldId id="296" r:id="rId6"/>
    <p:sldId id="297" r:id="rId7"/>
    <p:sldId id="298" r:id="rId8"/>
    <p:sldId id="285" r:id="rId9"/>
    <p:sldId id="2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1" autoAdjust="0"/>
    <p:restoredTop sz="90929"/>
  </p:normalViewPr>
  <p:slideViewPr>
    <p:cSldViewPr>
      <p:cViewPr varScale="1">
        <p:scale>
          <a:sx n="61" d="100"/>
          <a:sy n="61" d="100"/>
        </p:scale>
        <p:origin x="12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B4719D-A041-4DA5-A164-02645DE89C33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4805ED-4F9C-41D9-AF37-9BE88A3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B7613B-6382-4404-B2D8-31A231E0E739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382A1-63FE-4583-915A-40CD6971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8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16825-4C82-4529-BAC7-B80B63EE4D53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BBE7-03B5-4A0F-9C7A-048FCFE02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1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0D5A56-092A-4D22-B4F6-7DF32FB9C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1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28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4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5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6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7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1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14336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4337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990600"/>
          </a:xfrm>
        </p:spPr>
        <p:txBody>
          <a:bodyPr/>
          <a:lstStyle/>
          <a:p>
            <a:pPr algn="ctr" eaLnBrk="1" hangingPunct="1"/>
            <a:r>
              <a:rPr lang="en-US" sz="4000"/>
              <a:t>Properties of Logarithms </a:t>
            </a:r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111314"/>
              </p:ext>
            </p:extLst>
          </p:nvPr>
        </p:nvGraphicFramePr>
        <p:xfrm>
          <a:off x="685800" y="780412"/>
          <a:ext cx="51466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3" imgW="1562040" imgH="457200" progId="Equation.3">
                  <p:embed/>
                </p:oleObj>
              </mc:Choice>
              <mc:Fallback>
                <p:oleObj name="Equation" r:id="rId3" imgW="1562040" imgH="457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80412"/>
                        <a:ext cx="5146675" cy="1647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20168"/>
              </p:ext>
            </p:extLst>
          </p:nvPr>
        </p:nvGraphicFramePr>
        <p:xfrm>
          <a:off x="685800" y="2534602"/>
          <a:ext cx="5121275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5" imgW="1434960" imgH="812520" progId="Equation.3">
                  <p:embed/>
                </p:oleObj>
              </mc:Choice>
              <mc:Fallback>
                <p:oleObj name="Equation" r:id="rId5" imgW="143496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34602"/>
                        <a:ext cx="5121275" cy="22621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738735"/>
              </p:ext>
            </p:extLst>
          </p:nvPr>
        </p:nvGraphicFramePr>
        <p:xfrm>
          <a:off x="1371600" y="5029200"/>
          <a:ext cx="3043238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7" imgW="1091880" imgH="457200" progId="Equation.3">
                  <p:embed/>
                </p:oleObj>
              </mc:Choice>
              <mc:Fallback>
                <p:oleObj name="Equation" r:id="rId7" imgW="10918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3043238" cy="127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19800" y="16043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Product Property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943600" y="304419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Quotient Property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029200" y="5415597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Power Property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utoUpdateAnimBg="0"/>
      <p:bldP spid="481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ctr"/>
            <a:r>
              <a:rPr lang="en-US" sz="4000"/>
              <a:t>Strategies for </a:t>
            </a:r>
            <a:r>
              <a:rPr lang="en-US" sz="4000" b="1">
                <a:solidFill>
                  <a:srgbClr val="FF0000"/>
                </a:solidFill>
              </a:rPr>
              <a:t>condensing</a:t>
            </a:r>
            <a:r>
              <a:rPr lang="en-US" sz="4000"/>
              <a:t> logarithms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r>
              <a:rPr lang="en-US" sz="2800"/>
              <a:t>If there is a number in front of the log, move it back to an exponent FIRST.</a:t>
            </a:r>
          </a:p>
          <a:p>
            <a:endParaRPr lang="en-US" sz="1100"/>
          </a:p>
          <a:p>
            <a:r>
              <a:rPr lang="en-US" sz="2800"/>
              <a:t>Write fraction exponents as radicals.</a:t>
            </a:r>
          </a:p>
          <a:p>
            <a:endParaRPr lang="en-US" sz="1100"/>
          </a:p>
          <a:p>
            <a:r>
              <a:rPr lang="en-US" sz="2800"/>
              <a:t>If there is a number raised to a power, simplify.</a:t>
            </a:r>
          </a:p>
          <a:p>
            <a:endParaRPr lang="en-US" sz="1100"/>
          </a:p>
          <a:p>
            <a:r>
              <a:rPr lang="en-US" sz="2800"/>
              <a:t>Condense addition back to multiplication and subtraction back to division.</a:t>
            </a:r>
          </a:p>
          <a:p>
            <a:endParaRPr lang="en-US" sz="1100"/>
          </a:p>
          <a:p>
            <a:r>
              <a:rPr lang="en-US" sz="2800"/>
              <a:t>The final answer will have log written only ONCE and will have no fractions as exponents.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EXAMPLE #1</a:t>
            </a: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2867488"/>
              </p:ext>
            </p:extLst>
          </p:nvPr>
        </p:nvGraphicFramePr>
        <p:xfrm>
          <a:off x="1476375" y="1285875"/>
          <a:ext cx="6345238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1663560" imgH="393480" progId="Equation.DSMT4">
                  <p:embed/>
                </p:oleObj>
              </mc:Choice>
              <mc:Fallback>
                <p:oleObj name="Equation" r:id="rId3" imgW="1663560" imgH="393480" progId="Equation.DSMT4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285875"/>
                        <a:ext cx="6345238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12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0632"/>
            <a:ext cx="8229600" cy="1143000"/>
          </a:xfrm>
        </p:spPr>
        <p:txBody>
          <a:bodyPr/>
          <a:lstStyle/>
          <a:p>
            <a:r>
              <a:rPr lang="en-US" sz="6000" dirty="0"/>
              <a:t>EXAMPLE #3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576194"/>
              </p:ext>
            </p:extLst>
          </p:nvPr>
        </p:nvGraphicFramePr>
        <p:xfrm>
          <a:off x="762000" y="1752600"/>
          <a:ext cx="7289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" imgW="1562040" imgH="228600" progId="Equation.DSMT4">
                  <p:embed/>
                </p:oleObj>
              </mc:Choice>
              <mc:Fallback>
                <p:oleObj name="Equation" r:id="rId3" imgW="1562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752600"/>
                        <a:ext cx="72898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5578475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043256"/>
              </p:ext>
            </p:extLst>
          </p:nvPr>
        </p:nvGraphicFramePr>
        <p:xfrm>
          <a:off x="990600" y="4419600"/>
          <a:ext cx="6858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6" imgW="1612800" imgH="393480" progId="Equation.DSMT4">
                  <p:embed/>
                </p:oleObj>
              </mc:Choice>
              <mc:Fallback>
                <p:oleObj name="Equation" r:id="rId6" imgW="1612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0600" y="4419600"/>
                        <a:ext cx="685800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65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0632"/>
            <a:ext cx="8229600" cy="1143000"/>
          </a:xfrm>
        </p:spPr>
        <p:txBody>
          <a:bodyPr/>
          <a:lstStyle/>
          <a:p>
            <a:r>
              <a:rPr lang="en-US" sz="6000" dirty="0"/>
              <a:t>EXAMPLE #5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439299"/>
              </p:ext>
            </p:extLst>
          </p:nvPr>
        </p:nvGraphicFramePr>
        <p:xfrm>
          <a:off x="1143000" y="1524000"/>
          <a:ext cx="6519863" cy="168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" imgW="1396800" imgH="393480" progId="Equation.DSMT4">
                  <p:embed/>
                </p:oleObj>
              </mc:Choice>
              <mc:Fallback>
                <p:oleObj name="Equation" r:id="rId3" imgW="1396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524000"/>
                        <a:ext cx="6519863" cy="168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379828"/>
              </p:ext>
            </p:extLst>
          </p:nvPr>
        </p:nvGraphicFramePr>
        <p:xfrm>
          <a:off x="909638" y="4899025"/>
          <a:ext cx="7019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5" imgW="1650960" imgH="177480" progId="Equation.DSMT4">
                  <p:embed/>
                </p:oleObj>
              </mc:Choice>
              <mc:Fallback>
                <p:oleObj name="Equation" r:id="rId5" imgW="1650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9638" y="4899025"/>
                        <a:ext cx="7019925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85800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EXAMPLE #4</a:t>
            </a:r>
          </a:p>
        </p:txBody>
      </p:sp>
    </p:spTree>
    <p:extLst>
      <p:ext uri="{BB962C8B-B14F-4D97-AF65-F5344CB8AC3E}">
        <p14:creationId xmlns:p14="http://schemas.microsoft.com/office/powerpoint/2010/main" val="128891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5867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/>
              <a:t>EXAMPLE #6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446171"/>
              </p:ext>
            </p:extLst>
          </p:nvPr>
        </p:nvGraphicFramePr>
        <p:xfrm>
          <a:off x="1295400" y="1219200"/>
          <a:ext cx="6149340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MathType Equation" r:id="rId3" imgW="1473120" imgH="393480" progId="Equation">
                  <p:embed/>
                </p:oleObj>
              </mc:Choice>
              <mc:Fallback>
                <p:oleObj name="MathType Equation" r:id="rId3" imgW="1473120" imgH="393480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9200"/>
                        <a:ext cx="6149340" cy="2011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950654"/>
              </p:ext>
            </p:extLst>
          </p:nvPr>
        </p:nvGraphicFramePr>
        <p:xfrm>
          <a:off x="1219200" y="5029200"/>
          <a:ext cx="32940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8" name="Equation" r:id="rId5" imgW="1180800" imgH="203040" progId="Equation.DSMT4">
                  <p:embed/>
                </p:oleObj>
              </mc:Choice>
              <mc:Fallback>
                <p:oleObj name="Equation" r:id="rId5" imgW="118080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29200"/>
                        <a:ext cx="329406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3505200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EXAMPLE #7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81400" y="152400"/>
            <a:ext cx="3048000" cy="685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Last Ones!!!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500438"/>
              </p:ext>
            </p:extLst>
          </p:nvPr>
        </p:nvGraphicFramePr>
        <p:xfrm>
          <a:off x="252412" y="528638"/>
          <a:ext cx="8739188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3" imgW="1765080" imgH="393480" progId="Equation.DSMT4">
                  <p:embed/>
                </p:oleObj>
              </mc:Choice>
              <mc:Fallback>
                <p:oleObj name="Equation" r:id="rId3" imgW="17650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" y="528638"/>
                        <a:ext cx="8739188" cy="241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963717"/>
              </p:ext>
            </p:extLst>
          </p:nvPr>
        </p:nvGraphicFramePr>
        <p:xfrm>
          <a:off x="436563" y="3581400"/>
          <a:ext cx="82724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5" imgW="2463480" imgH="393480" progId="Equation.DSMT4">
                  <p:embed/>
                </p:oleObj>
              </mc:Choice>
              <mc:Fallback>
                <p:oleObj name="Equation" r:id="rId5" imgW="2463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3581400"/>
                        <a:ext cx="827246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2628</TotalTime>
  <Words>100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Watermark</vt:lpstr>
      <vt:lpstr>iRespondQuestionMaster</vt:lpstr>
      <vt:lpstr>iRespondGraphMaster</vt:lpstr>
      <vt:lpstr>Equation</vt:lpstr>
      <vt:lpstr>MathType Equation</vt:lpstr>
      <vt:lpstr>Properties of Logarithms </vt:lpstr>
      <vt:lpstr>Strategies for condensing logarithms</vt:lpstr>
      <vt:lpstr>EXAMPLE #1</vt:lpstr>
      <vt:lpstr>EXAMPLE #3</vt:lpstr>
      <vt:lpstr>EXAMPLE #5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Reagin;Allerie Sweet</dc:creator>
  <cp:lastModifiedBy>Stephen Sansing</cp:lastModifiedBy>
  <cp:revision>70</cp:revision>
  <dcterms:created xsi:type="dcterms:W3CDTF">2002-01-10T15:12:12Z</dcterms:created>
  <dcterms:modified xsi:type="dcterms:W3CDTF">2020-03-23T22:39:29Z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